
<file path=[Content_Types].xml><?xml version="1.0" encoding="utf-8"?>
<Types xmlns="http://schemas.openxmlformats.org/package/2006/content-types">
  <Default Extension="png" ContentType="image/png"/>
  <Default Extension="mp3" ContentType="audio/mpeg"/>
  <Default Extension="jpeg" ContentType="image/jpeg"/>
  <Default Extension="m4a" ContentType="audio/mp4"/>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5" r:id="rId3"/>
    <p:sldId id="257" r:id="rId4"/>
    <p:sldId id="258" r:id="rId5"/>
    <p:sldId id="262" r:id="rId6"/>
    <p:sldId id="264" r:id="rId7"/>
    <p:sldId id="259" r:id="rId8"/>
    <p:sldId id="260" r:id="rId9"/>
    <p:sldId id="261" r:id="rId10"/>
    <p:sldId id="263" r:id="rId11"/>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72"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image1.jpeg>
</file>

<file path=ppt/media/image10.png>
</file>

<file path=ppt/media/image11.png>
</file>

<file path=ppt/media/image12.jpeg>
</file>

<file path=ppt/media/image13.jpeg>
</file>

<file path=ppt/media/image14.jpeg>
</file>

<file path=ppt/media/image15.jpeg>
</file>

<file path=ppt/media/image16.png>
</file>

<file path=ppt/media/image17.png>
</file>

<file path=ppt/media/image18.pn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a:xfrm>
            <a:off x="7983232" y="5037663"/>
            <a:ext cx="897467" cy="279400"/>
          </a:xfrm>
        </p:spPr>
        <p:txBody>
          <a:bodyPr/>
          <a:lstStyle/>
          <a:p>
            <a:fld id="{511158F9-D3B0-48FA-87B6-1BFACC96A5FF}" type="datetimeFigureOut">
              <a:rPr lang="es-ES" smtClean="0"/>
              <a:t>01/02/2016</a:t>
            </a:fld>
            <a:endParaRPr lang="es-ES"/>
          </a:p>
        </p:txBody>
      </p:sp>
      <p:sp>
        <p:nvSpPr>
          <p:cNvPr id="5" name="Footer Placeholder 4"/>
          <p:cNvSpPr>
            <a:spLocks noGrp="1"/>
          </p:cNvSpPr>
          <p:nvPr>
            <p:ph type="ftr" sz="quarter" idx="11"/>
          </p:nvPr>
        </p:nvSpPr>
        <p:spPr>
          <a:xfrm>
            <a:off x="2692397" y="5037663"/>
            <a:ext cx="5214635" cy="279400"/>
          </a:xfrm>
        </p:spPr>
        <p:txBody>
          <a:bodyPr/>
          <a:lstStyle/>
          <a:p>
            <a:endParaRPr lang="es-ES"/>
          </a:p>
        </p:txBody>
      </p:sp>
      <p:sp>
        <p:nvSpPr>
          <p:cNvPr id="6" name="Slide Number Placeholder 5"/>
          <p:cNvSpPr>
            <a:spLocks noGrp="1"/>
          </p:cNvSpPr>
          <p:nvPr>
            <p:ph type="sldNum" sz="quarter" idx="12"/>
          </p:nvPr>
        </p:nvSpPr>
        <p:spPr>
          <a:xfrm>
            <a:off x="8956900" y="5037663"/>
            <a:ext cx="551167" cy="279400"/>
          </a:xfrm>
        </p:spPr>
        <p:txBody>
          <a:bodyPr/>
          <a:lstStyle/>
          <a:p>
            <a:fld id="{E53B7A7C-A6F0-4B3A-9AA5-24A60EFDD78F}" type="slidenum">
              <a:rPr lang="es-ES" smtClean="0"/>
              <a:t>‹Nº›</a:t>
            </a:fld>
            <a:endParaRPr lang="es-E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42591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511158F9-D3B0-48FA-87B6-1BFACC96A5FF}" type="datetimeFigureOut">
              <a:rPr lang="es-ES" smtClean="0"/>
              <a:t>01/02/2016</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E53B7A7C-A6F0-4B3A-9AA5-24A60EFDD78F}" type="slidenum">
              <a:rPr lang="es-ES" smtClean="0"/>
              <a:t>‹Nº›</a:t>
            </a:fld>
            <a:endParaRPr lang="es-ES"/>
          </a:p>
        </p:txBody>
      </p:sp>
    </p:spTree>
    <p:extLst>
      <p:ext uri="{BB962C8B-B14F-4D97-AF65-F5344CB8AC3E}">
        <p14:creationId xmlns:p14="http://schemas.microsoft.com/office/powerpoint/2010/main" val="3758546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11158F9-D3B0-48FA-87B6-1BFACC96A5FF}" type="datetimeFigureOut">
              <a:rPr lang="es-ES" smtClean="0"/>
              <a:t>01/02/2016</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53B7A7C-A6F0-4B3A-9AA5-24A60EFDD78F}" type="slidenum">
              <a:rPr lang="es-ES" smtClean="0"/>
              <a:t>‹Nº›</a:t>
            </a:fld>
            <a:endParaRPr lang="es-E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876175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11158F9-D3B0-48FA-87B6-1BFACC96A5FF}" type="datetimeFigureOut">
              <a:rPr lang="es-ES" smtClean="0"/>
              <a:t>01/02/2016</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53B7A7C-A6F0-4B3A-9AA5-24A60EFDD78F}" type="slidenum">
              <a:rPr lang="es-ES" smtClean="0"/>
              <a:t>‹Nº›</a:t>
            </a:fld>
            <a:endParaRPr lang="es-E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733279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11158F9-D3B0-48FA-87B6-1BFACC96A5FF}" type="datetimeFigureOut">
              <a:rPr lang="es-ES" smtClean="0"/>
              <a:t>01/02/2016</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53B7A7C-A6F0-4B3A-9AA5-24A60EFDD78F}" type="slidenum">
              <a:rPr lang="es-ES" smtClean="0"/>
              <a:t>‹Nº›</a:t>
            </a:fld>
            <a:endParaRPr lang="es-ES"/>
          </a:p>
        </p:txBody>
      </p:sp>
    </p:spTree>
    <p:extLst>
      <p:ext uri="{BB962C8B-B14F-4D97-AF65-F5344CB8AC3E}">
        <p14:creationId xmlns:p14="http://schemas.microsoft.com/office/powerpoint/2010/main" val="1599169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11158F9-D3B0-48FA-87B6-1BFACC96A5FF}" type="datetimeFigureOut">
              <a:rPr lang="es-ES" smtClean="0"/>
              <a:t>01/02/2016</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53B7A7C-A6F0-4B3A-9AA5-24A60EFDD78F}" type="slidenum">
              <a:rPr lang="es-ES" smtClean="0"/>
              <a:t>‹Nº›</a:t>
            </a:fld>
            <a:endParaRPr lang="es-E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347513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11158F9-D3B0-48FA-87B6-1BFACC96A5FF}" type="datetimeFigureOut">
              <a:rPr lang="es-ES" smtClean="0"/>
              <a:t>01/02/2016</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53B7A7C-A6F0-4B3A-9AA5-24A60EFDD78F}" type="slidenum">
              <a:rPr lang="es-ES" smtClean="0"/>
              <a:t>‹Nº›</a:t>
            </a:fld>
            <a:endParaRPr lang="es-E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194311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11158F9-D3B0-48FA-87B6-1BFACC96A5FF}" type="datetimeFigureOut">
              <a:rPr lang="es-ES" smtClean="0"/>
              <a:t>01/02/2016</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53B7A7C-A6F0-4B3A-9AA5-24A60EFDD78F}" type="slidenum">
              <a:rPr lang="es-ES" smtClean="0"/>
              <a:t>‹Nº›</a:t>
            </a:fld>
            <a:endParaRPr lang="es-E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75489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11158F9-D3B0-48FA-87B6-1BFACC96A5FF}" type="datetimeFigureOut">
              <a:rPr lang="es-ES" smtClean="0"/>
              <a:t>01/02/2016</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53B7A7C-A6F0-4B3A-9AA5-24A60EFDD78F}" type="slidenum">
              <a:rPr lang="es-ES" smtClean="0"/>
              <a:t>‹Nº›</a:t>
            </a:fld>
            <a:endParaRPr lang="es-E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818719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11158F9-D3B0-48FA-87B6-1BFACC96A5FF}" type="datetimeFigureOut">
              <a:rPr lang="es-ES" smtClean="0"/>
              <a:t>01/02/2016</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53B7A7C-A6F0-4B3A-9AA5-24A60EFDD78F}" type="slidenum">
              <a:rPr lang="es-ES" smtClean="0"/>
              <a:t>‹Nº›</a:t>
            </a:fld>
            <a:endParaRPr lang="es-ES"/>
          </a:p>
        </p:txBody>
      </p:sp>
    </p:spTree>
    <p:extLst>
      <p:ext uri="{BB962C8B-B14F-4D97-AF65-F5344CB8AC3E}">
        <p14:creationId xmlns:p14="http://schemas.microsoft.com/office/powerpoint/2010/main" val="195087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11158F9-D3B0-48FA-87B6-1BFACC96A5FF}" type="datetimeFigureOut">
              <a:rPr lang="es-ES" smtClean="0"/>
              <a:t>01/02/2016</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53B7A7C-A6F0-4B3A-9AA5-24A60EFDD78F}" type="slidenum">
              <a:rPr lang="es-ES" smtClean="0"/>
              <a:t>‹Nº›</a:t>
            </a:fld>
            <a:endParaRPr lang="es-E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97813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511158F9-D3B0-48FA-87B6-1BFACC96A5FF}" type="datetimeFigureOut">
              <a:rPr lang="es-ES" smtClean="0"/>
              <a:t>01/02/2016</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E53B7A7C-A6F0-4B3A-9AA5-24A60EFDD78F}" type="slidenum">
              <a:rPr lang="es-ES" smtClean="0"/>
              <a:t>‹Nº›</a:t>
            </a:fld>
            <a:endParaRPr lang="es-ES"/>
          </a:p>
        </p:txBody>
      </p:sp>
    </p:spTree>
    <p:extLst>
      <p:ext uri="{BB962C8B-B14F-4D97-AF65-F5344CB8AC3E}">
        <p14:creationId xmlns:p14="http://schemas.microsoft.com/office/powerpoint/2010/main" val="2517124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511158F9-D3B0-48FA-87B6-1BFACC96A5FF}" type="datetimeFigureOut">
              <a:rPr lang="es-ES" smtClean="0"/>
              <a:t>01/02/2016</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E53B7A7C-A6F0-4B3A-9AA5-24A60EFDD78F}" type="slidenum">
              <a:rPr lang="es-ES" smtClean="0"/>
              <a:t>‹Nº›</a:t>
            </a:fld>
            <a:endParaRPr lang="es-E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36108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511158F9-D3B0-48FA-87B6-1BFACC96A5FF}" type="datetimeFigureOut">
              <a:rPr lang="es-ES" smtClean="0"/>
              <a:t>01/02/2016</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E53B7A7C-A6F0-4B3A-9AA5-24A60EFDD78F}" type="slidenum">
              <a:rPr lang="es-ES" smtClean="0"/>
              <a:t>‹Nº›</a:t>
            </a:fld>
            <a:endParaRPr lang="es-E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221368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1158F9-D3B0-48FA-87B6-1BFACC96A5FF}" type="datetimeFigureOut">
              <a:rPr lang="es-ES" smtClean="0"/>
              <a:t>01/02/2016</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E53B7A7C-A6F0-4B3A-9AA5-24A60EFDD78F}" type="slidenum">
              <a:rPr lang="es-ES" smtClean="0"/>
              <a:t>‹Nº›</a:t>
            </a:fld>
            <a:endParaRPr lang="es-ES"/>
          </a:p>
        </p:txBody>
      </p:sp>
    </p:spTree>
    <p:extLst>
      <p:ext uri="{BB962C8B-B14F-4D97-AF65-F5344CB8AC3E}">
        <p14:creationId xmlns:p14="http://schemas.microsoft.com/office/powerpoint/2010/main" val="543129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511158F9-D3B0-48FA-87B6-1BFACC96A5FF}" type="datetimeFigureOut">
              <a:rPr lang="es-ES" smtClean="0"/>
              <a:t>01/02/2016</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E53B7A7C-A6F0-4B3A-9AA5-24A60EFDD78F}" type="slidenum">
              <a:rPr lang="es-ES" smtClean="0"/>
              <a:t>‹Nº›</a:t>
            </a:fld>
            <a:endParaRPr lang="es-E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335271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s-ES" smtClean="0"/>
              <a:t>Haga clic para modificar el estilo de título del patrón</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511158F9-D3B0-48FA-87B6-1BFACC96A5FF}" type="datetimeFigureOut">
              <a:rPr lang="es-ES" smtClean="0"/>
              <a:t>01/02/2016</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E53B7A7C-A6F0-4B3A-9AA5-24A60EFDD78F}" type="slidenum">
              <a:rPr lang="es-ES" smtClean="0"/>
              <a:t>‹Nº›</a:t>
            </a:fld>
            <a:endParaRPr lang="es-ES"/>
          </a:p>
        </p:txBody>
      </p:sp>
    </p:spTree>
    <p:extLst>
      <p:ext uri="{BB962C8B-B14F-4D97-AF65-F5344CB8AC3E}">
        <p14:creationId xmlns:p14="http://schemas.microsoft.com/office/powerpoint/2010/main" val="4216475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11158F9-D3B0-48FA-87B6-1BFACC96A5FF}" type="datetimeFigureOut">
              <a:rPr lang="es-ES" smtClean="0"/>
              <a:t>01/02/2016</a:t>
            </a:fld>
            <a:endParaRPr lang="es-E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s-E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53B7A7C-A6F0-4B3A-9AA5-24A60EFDD78F}" type="slidenum">
              <a:rPr lang="es-ES" smtClean="0"/>
              <a:t>‹Nº›</a:t>
            </a:fld>
            <a:endParaRPr lang="es-ES"/>
          </a:p>
        </p:txBody>
      </p:sp>
    </p:spTree>
    <p:extLst>
      <p:ext uri="{BB962C8B-B14F-4D97-AF65-F5344CB8AC3E}">
        <p14:creationId xmlns:p14="http://schemas.microsoft.com/office/powerpoint/2010/main" val="2868412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0.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5.jpe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0.pn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0.png"/><Relationship Id="rId5" Type="http://schemas.microsoft.com/office/2007/relationships/hdphoto" Target="../media/hdphoto3.wdp"/><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0.png"/><Relationship Id="rId5" Type="http://schemas.openxmlformats.org/officeDocument/2006/relationships/image" Target="../media/image21.jpeg"/><Relationship Id="rId4" Type="http://schemas.openxmlformats.org/officeDocument/2006/relationships/image" Target="../media/image20.jpeg"/></Relationships>
</file>

<file path=ppt/slides/_rels/slide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0.png"/><Relationship Id="rId5" Type="http://schemas.openxmlformats.org/officeDocument/2006/relationships/image" Target="../media/image25.jpeg"/><Relationship Id="rId4" Type="http://schemas.openxmlformats.org/officeDocument/2006/relationships/image" Target="../media/image2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http://blog.espol.edu.ec/cedesaespol/files/2012/10/CEDESA-LOGO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43668" y="1564321"/>
            <a:ext cx="1617881" cy="139996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p:cNvSpPr>
            <a:spLocks noGrp="1"/>
          </p:cNvSpPr>
          <p:nvPr>
            <p:ph type="ctrTitle"/>
          </p:nvPr>
        </p:nvSpPr>
        <p:spPr>
          <a:xfrm>
            <a:off x="2692398" y="1871132"/>
            <a:ext cx="6815669" cy="1093151"/>
          </a:xfrm>
        </p:spPr>
        <p:txBody>
          <a:bodyPr/>
          <a:lstStyle/>
          <a:p>
            <a:r>
              <a:rPr lang="es-ES" sz="4000" b="1" dirty="0" smtClean="0"/>
              <a:t>Desarrollo social y voluntariado</a:t>
            </a:r>
            <a:endParaRPr lang="es-ES" sz="4000" b="1" dirty="0"/>
          </a:p>
        </p:txBody>
      </p:sp>
      <p:sp>
        <p:nvSpPr>
          <p:cNvPr id="3" name="Subtítulo 2"/>
          <p:cNvSpPr>
            <a:spLocks noGrp="1"/>
          </p:cNvSpPr>
          <p:nvPr>
            <p:ph type="subTitle" idx="1"/>
          </p:nvPr>
        </p:nvSpPr>
        <p:spPr>
          <a:xfrm>
            <a:off x="2524973" y="3142441"/>
            <a:ext cx="3721281" cy="2099259"/>
          </a:xfrm>
        </p:spPr>
        <p:txBody>
          <a:bodyPr>
            <a:noAutofit/>
          </a:bodyPr>
          <a:lstStyle/>
          <a:p>
            <a:r>
              <a:rPr lang="es-ES" sz="2000" b="1" dirty="0" smtClean="0"/>
              <a:t>Integrantes:</a:t>
            </a:r>
          </a:p>
          <a:p>
            <a:r>
              <a:rPr lang="es-ES" sz="2000" b="1" dirty="0" smtClean="0"/>
              <a:t>Evelyn </a:t>
            </a:r>
            <a:r>
              <a:rPr lang="es-ES" sz="2000" b="1" dirty="0" err="1" smtClean="0"/>
              <a:t>Lindao</a:t>
            </a:r>
            <a:r>
              <a:rPr lang="es-ES" sz="2000" b="1" dirty="0" smtClean="0"/>
              <a:t> </a:t>
            </a:r>
            <a:r>
              <a:rPr lang="es-ES" sz="2000" b="1" dirty="0" err="1" smtClean="0"/>
              <a:t>Ramirez</a:t>
            </a:r>
            <a:endParaRPr lang="es-ES" sz="2000" b="1" dirty="0" smtClean="0"/>
          </a:p>
          <a:p>
            <a:r>
              <a:rPr lang="es-ES" sz="2000" b="1" dirty="0" smtClean="0"/>
              <a:t>Wellington Andrés Martínez</a:t>
            </a:r>
          </a:p>
        </p:txBody>
      </p:sp>
      <p:sp>
        <p:nvSpPr>
          <p:cNvPr id="4" name="Subtítulo 2"/>
          <p:cNvSpPr txBox="1">
            <a:spLocks/>
          </p:cNvSpPr>
          <p:nvPr/>
        </p:nvSpPr>
        <p:spPr>
          <a:xfrm>
            <a:off x="5678150" y="3142441"/>
            <a:ext cx="3940221" cy="2277417"/>
          </a:xfrm>
          <a:prstGeom prst="rect">
            <a:avLst/>
          </a:prstGeom>
        </p:spPr>
        <p:txBody>
          <a:bodyPr vert="horz" lIns="91440" tIns="45720" rIns="91440" bIns="45720" rtlCol="0" anchor="t">
            <a:noAutofit/>
          </a:bodyPr>
          <a:lstStyle>
            <a:lvl1pPr marL="0" indent="0" algn="ctr" defTabSz="457200" rtl="0" eaLnBrk="1" latinLnBrk="0" hangingPunct="1">
              <a:spcBef>
                <a:spcPct val="20000"/>
              </a:spcBef>
              <a:spcAft>
                <a:spcPts val="600"/>
              </a:spcAft>
              <a:buClr>
                <a:schemeClr val="accent1"/>
              </a:buClr>
              <a:buSzPct val="11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buClr>
              <a:buSzPct val="11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buClr>
              <a:buSzPct val="11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buClr>
              <a:buSzPct val="11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buClr>
              <a:buSzPct val="11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buClr>
              <a:buSzPct val="11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buClr>
              <a:buSzPct val="11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buClr>
              <a:buSzPct val="11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buClr>
              <a:buSzPct val="115000"/>
              <a:buFont typeface="Arial"/>
              <a:buNone/>
              <a:defRPr sz="1400" kern="1200" cap="none">
                <a:solidFill>
                  <a:schemeClr val="tx1">
                    <a:tint val="75000"/>
                  </a:schemeClr>
                </a:solidFill>
                <a:effectLst/>
                <a:latin typeface="+mn-lt"/>
                <a:ea typeface="+mn-ea"/>
                <a:cs typeface="+mn-cs"/>
              </a:defRPr>
            </a:lvl9pPr>
          </a:lstStyle>
          <a:p>
            <a:r>
              <a:rPr lang="es-ES" sz="2000" b="1" dirty="0" smtClean="0"/>
              <a:t>Profesora:</a:t>
            </a:r>
          </a:p>
          <a:p>
            <a:r>
              <a:rPr lang="es-ES" sz="2000" b="1" dirty="0" smtClean="0"/>
              <a:t>María Emilia Morán</a:t>
            </a:r>
          </a:p>
          <a:p>
            <a:r>
              <a:rPr lang="es-ES" sz="2000" b="1" dirty="0" smtClean="0"/>
              <a:t>Paralelo:</a:t>
            </a:r>
          </a:p>
          <a:p>
            <a:r>
              <a:rPr lang="es-ES" sz="2000" b="1" dirty="0" smtClean="0"/>
              <a:t>31</a:t>
            </a:r>
            <a:endParaRPr lang="es-ES" sz="2000" b="1" dirty="0"/>
          </a:p>
        </p:txBody>
      </p:sp>
      <p:pic>
        <p:nvPicPr>
          <p:cNvPr id="1034" name="Picture 10" descr="http://funsiba.org/img/LogoFunsiba.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397308" y="4156834"/>
            <a:ext cx="1405848" cy="117394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blog.espol.edu.ec/sashatamara/files/2015/02/ESPOL-sin-fondo.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465916" y="1617424"/>
            <a:ext cx="1459361" cy="1459361"/>
          </a:xfrm>
          <a:prstGeom prst="rect">
            <a:avLst/>
          </a:prstGeom>
          <a:noFill/>
          <a:extLst>
            <a:ext uri="{909E8E84-426E-40DD-AFC4-6F175D3DCCD1}">
              <a14:hiddenFill xmlns:a14="http://schemas.microsoft.com/office/drawing/2010/main">
                <a:solidFill>
                  <a:srgbClr val="FFFFFF"/>
                </a:solidFill>
              </a14:hiddenFill>
            </a:ext>
          </a:extLst>
        </p:spPr>
      </p:pic>
      <p:pic>
        <p:nvPicPr>
          <p:cNvPr id="10" name="The kids aren't alrigh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319436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1000" fill="hold"/>
                                        <p:tgtEl>
                                          <p:spTgt spid="2"/>
                                        </p:tgtEl>
                                        <p:attrNameLst>
                                          <p:attrName>ppt_w</p:attrName>
                                        </p:attrNameLst>
                                      </p:cBhvr>
                                      <p:tavLst>
                                        <p:tav tm="0">
                                          <p:val>
                                            <p:fltVal val="0"/>
                                          </p:val>
                                        </p:tav>
                                        <p:tav tm="100000">
                                          <p:val>
                                            <p:strVal val="#ppt_w"/>
                                          </p:val>
                                        </p:tav>
                                      </p:tavLst>
                                    </p:anim>
                                    <p:anim calcmode="lin" valueType="num">
                                      <p:cBhvr>
                                        <p:cTn id="12" dur="1000" fill="hold"/>
                                        <p:tgtEl>
                                          <p:spTgt spid="2"/>
                                        </p:tgtEl>
                                        <p:attrNameLst>
                                          <p:attrName>ppt_h</p:attrName>
                                        </p:attrNameLst>
                                      </p:cBhvr>
                                      <p:tavLst>
                                        <p:tav tm="0">
                                          <p:val>
                                            <p:fltVal val="0"/>
                                          </p:val>
                                        </p:tav>
                                        <p:tav tm="100000">
                                          <p:val>
                                            <p:strVal val="#ppt_h"/>
                                          </p:val>
                                        </p:tav>
                                      </p:tavLst>
                                    </p:anim>
                                    <p:animEffect transition="in" filter="fade">
                                      <p:cBhvr>
                                        <p:cTn id="13" dur="10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26" presetClass="entr" presetSubtype="0" fill="hold" grpId="0" nodeType="clickEffect">
                                  <p:stCondLst>
                                    <p:cond delay="1000"/>
                                  </p:stCondLst>
                                  <p:childTnLst>
                                    <p:set>
                                      <p:cBhvr>
                                        <p:cTn id="17" dur="1" fill="hold">
                                          <p:stCondLst>
                                            <p:cond delay="0"/>
                                          </p:stCondLst>
                                        </p:cTn>
                                        <p:tgtEl>
                                          <p:spTgt spid="3">
                                            <p:txEl>
                                              <p:pRg st="0" end="0"/>
                                            </p:txEl>
                                          </p:spTgt>
                                        </p:tgtEl>
                                        <p:attrNameLst>
                                          <p:attrName>style.visibility</p:attrName>
                                        </p:attrNameLst>
                                      </p:cBhvr>
                                      <p:to>
                                        <p:strVal val="visible"/>
                                      </p:to>
                                    </p:set>
                                    <p:animEffect transition="in" filter="wipe(down)">
                                      <p:cBhvr>
                                        <p:cTn id="18" dur="580">
                                          <p:stCondLst>
                                            <p:cond delay="0"/>
                                          </p:stCondLst>
                                        </p:cTn>
                                        <p:tgtEl>
                                          <p:spTgt spid="3">
                                            <p:txEl>
                                              <p:pRg st="0" end="0"/>
                                            </p:txEl>
                                          </p:spTgt>
                                        </p:tgtEl>
                                      </p:cBhvr>
                                    </p:animEffect>
                                    <p:anim calcmode="lin" valueType="num">
                                      <p:cBhvr>
                                        <p:cTn id="19"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20"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21"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22"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23"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24" dur="26">
                                          <p:stCondLst>
                                            <p:cond delay="650"/>
                                          </p:stCondLst>
                                        </p:cTn>
                                        <p:tgtEl>
                                          <p:spTgt spid="3">
                                            <p:txEl>
                                              <p:pRg st="0" end="0"/>
                                            </p:txEl>
                                          </p:spTgt>
                                        </p:tgtEl>
                                      </p:cBhvr>
                                      <p:to x="100000" y="60000"/>
                                    </p:animScale>
                                    <p:animScale>
                                      <p:cBhvr>
                                        <p:cTn id="25" dur="166" decel="50000">
                                          <p:stCondLst>
                                            <p:cond delay="676"/>
                                          </p:stCondLst>
                                        </p:cTn>
                                        <p:tgtEl>
                                          <p:spTgt spid="3">
                                            <p:txEl>
                                              <p:pRg st="0" end="0"/>
                                            </p:txEl>
                                          </p:spTgt>
                                        </p:tgtEl>
                                      </p:cBhvr>
                                      <p:to x="100000" y="100000"/>
                                    </p:animScale>
                                    <p:animScale>
                                      <p:cBhvr>
                                        <p:cTn id="26" dur="26">
                                          <p:stCondLst>
                                            <p:cond delay="1312"/>
                                          </p:stCondLst>
                                        </p:cTn>
                                        <p:tgtEl>
                                          <p:spTgt spid="3">
                                            <p:txEl>
                                              <p:pRg st="0" end="0"/>
                                            </p:txEl>
                                          </p:spTgt>
                                        </p:tgtEl>
                                      </p:cBhvr>
                                      <p:to x="100000" y="80000"/>
                                    </p:animScale>
                                    <p:animScale>
                                      <p:cBhvr>
                                        <p:cTn id="27" dur="166" decel="50000">
                                          <p:stCondLst>
                                            <p:cond delay="1338"/>
                                          </p:stCondLst>
                                        </p:cTn>
                                        <p:tgtEl>
                                          <p:spTgt spid="3">
                                            <p:txEl>
                                              <p:pRg st="0" end="0"/>
                                            </p:txEl>
                                          </p:spTgt>
                                        </p:tgtEl>
                                      </p:cBhvr>
                                      <p:to x="100000" y="100000"/>
                                    </p:animScale>
                                    <p:animScale>
                                      <p:cBhvr>
                                        <p:cTn id="28" dur="26">
                                          <p:stCondLst>
                                            <p:cond delay="1642"/>
                                          </p:stCondLst>
                                        </p:cTn>
                                        <p:tgtEl>
                                          <p:spTgt spid="3">
                                            <p:txEl>
                                              <p:pRg st="0" end="0"/>
                                            </p:txEl>
                                          </p:spTgt>
                                        </p:tgtEl>
                                      </p:cBhvr>
                                      <p:to x="100000" y="90000"/>
                                    </p:animScale>
                                    <p:animScale>
                                      <p:cBhvr>
                                        <p:cTn id="29" dur="166" decel="50000">
                                          <p:stCondLst>
                                            <p:cond delay="1668"/>
                                          </p:stCondLst>
                                        </p:cTn>
                                        <p:tgtEl>
                                          <p:spTgt spid="3">
                                            <p:txEl>
                                              <p:pRg st="0" end="0"/>
                                            </p:txEl>
                                          </p:spTgt>
                                        </p:tgtEl>
                                      </p:cBhvr>
                                      <p:to x="100000" y="100000"/>
                                    </p:animScale>
                                    <p:animScale>
                                      <p:cBhvr>
                                        <p:cTn id="30" dur="26">
                                          <p:stCondLst>
                                            <p:cond delay="1808"/>
                                          </p:stCondLst>
                                        </p:cTn>
                                        <p:tgtEl>
                                          <p:spTgt spid="3">
                                            <p:txEl>
                                              <p:pRg st="0" end="0"/>
                                            </p:txEl>
                                          </p:spTgt>
                                        </p:tgtEl>
                                      </p:cBhvr>
                                      <p:to x="100000" y="95000"/>
                                    </p:animScale>
                                    <p:animScale>
                                      <p:cBhvr>
                                        <p:cTn id="31" dur="166" decel="50000">
                                          <p:stCondLst>
                                            <p:cond delay="1834"/>
                                          </p:stCondLst>
                                        </p:cTn>
                                        <p:tgtEl>
                                          <p:spTgt spid="3">
                                            <p:txEl>
                                              <p:pRg st="0" end="0"/>
                                            </p:txEl>
                                          </p:spTgt>
                                        </p:tgtEl>
                                      </p:cBhvr>
                                      <p:to x="100000" y="100000"/>
                                    </p:animScale>
                                  </p:childTnLst>
                                </p:cTn>
                              </p:par>
                            </p:childTnLst>
                          </p:cTn>
                        </p:par>
                      </p:childTnLst>
                    </p:cTn>
                  </p:par>
                  <p:par>
                    <p:cTn id="32" fill="hold">
                      <p:stCondLst>
                        <p:cond delay="indefinite"/>
                      </p:stCondLst>
                      <p:childTnLst>
                        <p:par>
                          <p:cTn id="33" fill="hold">
                            <p:stCondLst>
                              <p:cond delay="0"/>
                            </p:stCondLst>
                            <p:childTnLst>
                              <p:par>
                                <p:cTn id="34" presetID="26" presetClass="entr" presetSubtype="0" fill="hold" grpId="0" nodeType="clickEffect">
                                  <p:stCondLst>
                                    <p:cond delay="1000"/>
                                  </p:stCondLst>
                                  <p:childTnLst>
                                    <p:set>
                                      <p:cBhvr>
                                        <p:cTn id="35" dur="1" fill="hold">
                                          <p:stCondLst>
                                            <p:cond delay="0"/>
                                          </p:stCondLst>
                                        </p:cTn>
                                        <p:tgtEl>
                                          <p:spTgt spid="3">
                                            <p:txEl>
                                              <p:pRg st="1" end="1"/>
                                            </p:txEl>
                                          </p:spTgt>
                                        </p:tgtEl>
                                        <p:attrNameLst>
                                          <p:attrName>style.visibility</p:attrName>
                                        </p:attrNameLst>
                                      </p:cBhvr>
                                      <p:to>
                                        <p:strVal val="visible"/>
                                      </p:to>
                                    </p:set>
                                    <p:animEffect transition="in" filter="wipe(down)">
                                      <p:cBhvr>
                                        <p:cTn id="36" dur="580">
                                          <p:stCondLst>
                                            <p:cond delay="0"/>
                                          </p:stCondLst>
                                        </p:cTn>
                                        <p:tgtEl>
                                          <p:spTgt spid="3">
                                            <p:txEl>
                                              <p:pRg st="1" end="1"/>
                                            </p:txEl>
                                          </p:spTgt>
                                        </p:tgtEl>
                                      </p:cBhvr>
                                    </p:animEffect>
                                    <p:anim calcmode="lin" valueType="num">
                                      <p:cBhvr>
                                        <p:cTn id="37"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8"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9"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40"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41"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42" dur="26">
                                          <p:stCondLst>
                                            <p:cond delay="650"/>
                                          </p:stCondLst>
                                        </p:cTn>
                                        <p:tgtEl>
                                          <p:spTgt spid="3">
                                            <p:txEl>
                                              <p:pRg st="1" end="1"/>
                                            </p:txEl>
                                          </p:spTgt>
                                        </p:tgtEl>
                                      </p:cBhvr>
                                      <p:to x="100000" y="60000"/>
                                    </p:animScale>
                                    <p:animScale>
                                      <p:cBhvr>
                                        <p:cTn id="43" dur="166" decel="50000">
                                          <p:stCondLst>
                                            <p:cond delay="676"/>
                                          </p:stCondLst>
                                        </p:cTn>
                                        <p:tgtEl>
                                          <p:spTgt spid="3">
                                            <p:txEl>
                                              <p:pRg st="1" end="1"/>
                                            </p:txEl>
                                          </p:spTgt>
                                        </p:tgtEl>
                                      </p:cBhvr>
                                      <p:to x="100000" y="100000"/>
                                    </p:animScale>
                                    <p:animScale>
                                      <p:cBhvr>
                                        <p:cTn id="44" dur="26">
                                          <p:stCondLst>
                                            <p:cond delay="1312"/>
                                          </p:stCondLst>
                                        </p:cTn>
                                        <p:tgtEl>
                                          <p:spTgt spid="3">
                                            <p:txEl>
                                              <p:pRg st="1" end="1"/>
                                            </p:txEl>
                                          </p:spTgt>
                                        </p:tgtEl>
                                      </p:cBhvr>
                                      <p:to x="100000" y="80000"/>
                                    </p:animScale>
                                    <p:animScale>
                                      <p:cBhvr>
                                        <p:cTn id="45" dur="166" decel="50000">
                                          <p:stCondLst>
                                            <p:cond delay="1338"/>
                                          </p:stCondLst>
                                        </p:cTn>
                                        <p:tgtEl>
                                          <p:spTgt spid="3">
                                            <p:txEl>
                                              <p:pRg st="1" end="1"/>
                                            </p:txEl>
                                          </p:spTgt>
                                        </p:tgtEl>
                                      </p:cBhvr>
                                      <p:to x="100000" y="100000"/>
                                    </p:animScale>
                                    <p:animScale>
                                      <p:cBhvr>
                                        <p:cTn id="46" dur="26">
                                          <p:stCondLst>
                                            <p:cond delay="1642"/>
                                          </p:stCondLst>
                                        </p:cTn>
                                        <p:tgtEl>
                                          <p:spTgt spid="3">
                                            <p:txEl>
                                              <p:pRg st="1" end="1"/>
                                            </p:txEl>
                                          </p:spTgt>
                                        </p:tgtEl>
                                      </p:cBhvr>
                                      <p:to x="100000" y="90000"/>
                                    </p:animScale>
                                    <p:animScale>
                                      <p:cBhvr>
                                        <p:cTn id="47" dur="166" decel="50000">
                                          <p:stCondLst>
                                            <p:cond delay="1668"/>
                                          </p:stCondLst>
                                        </p:cTn>
                                        <p:tgtEl>
                                          <p:spTgt spid="3">
                                            <p:txEl>
                                              <p:pRg st="1" end="1"/>
                                            </p:txEl>
                                          </p:spTgt>
                                        </p:tgtEl>
                                      </p:cBhvr>
                                      <p:to x="100000" y="100000"/>
                                    </p:animScale>
                                    <p:animScale>
                                      <p:cBhvr>
                                        <p:cTn id="48" dur="26">
                                          <p:stCondLst>
                                            <p:cond delay="1808"/>
                                          </p:stCondLst>
                                        </p:cTn>
                                        <p:tgtEl>
                                          <p:spTgt spid="3">
                                            <p:txEl>
                                              <p:pRg st="1" end="1"/>
                                            </p:txEl>
                                          </p:spTgt>
                                        </p:tgtEl>
                                      </p:cBhvr>
                                      <p:to x="100000" y="95000"/>
                                    </p:animScale>
                                    <p:animScale>
                                      <p:cBhvr>
                                        <p:cTn id="49" dur="166" decel="50000">
                                          <p:stCondLst>
                                            <p:cond delay="1834"/>
                                          </p:stCondLst>
                                        </p:cTn>
                                        <p:tgtEl>
                                          <p:spTgt spid="3">
                                            <p:txEl>
                                              <p:pRg st="1" end="1"/>
                                            </p:txEl>
                                          </p:spTgt>
                                        </p:tgtEl>
                                      </p:cBhvr>
                                      <p:to x="100000" y="100000"/>
                                    </p:animScale>
                                  </p:childTnLst>
                                </p:cTn>
                              </p:par>
                            </p:childTnLst>
                          </p:cTn>
                        </p:par>
                      </p:childTnLst>
                    </p:cTn>
                  </p:par>
                  <p:par>
                    <p:cTn id="50" fill="hold">
                      <p:stCondLst>
                        <p:cond delay="indefinite"/>
                      </p:stCondLst>
                      <p:childTnLst>
                        <p:par>
                          <p:cTn id="51" fill="hold">
                            <p:stCondLst>
                              <p:cond delay="0"/>
                            </p:stCondLst>
                            <p:childTnLst>
                              <p:par>
                                <p:cTn id="52" presetID="26" presetClass="entr" presetSubtype="0" fill="hold" grpId="0" nodeType="clickEffect">
                                  <p:stCondLst>
                                    <p:cond delay="1000"/>
                                  </p:stCondLst>
                                  <p:childTnLst>
                                    <p:set>
                                      <p:cBhvr>
                                        <p:cTn id="53" dur="1" fill="hold">
                                          <p:stCondLst>
                                            <p:cond delay="0"/>
                                          </p:stCondLst>
                                        </p:cTn>
                                        <p:tgtEl>
                                          <p:spTgt spid="3">
                                            <p:txEl>
                                              <p:pRg st="2" end="2"/>
                                            </p:txEl>
                                          </p:spTgt>
                                        </p:tgtEl>
                                        <p:attrNameLst>
                                          <p:attrName>style.visibility</p:attrName>
                                        </p:attrNameLst>
                                      </p:cBhvr>
                                      <p:to>
                                        <p:strVal val="visible"/>
                                      </p:to>
                                    </p:set>
                                    <p:animEffect transition="in" filter="wipe(down)">
                                      <p:cBhvr>
                                        <p:cTn id="54" dur="580">
                                          <p:stCondLst>
                                            <p:cond delay="0"/>
                                          </p:stCondLst>
                                        </p:cTn>
                                        <p:tgtEl>
                                          <p:spTgt spid="3">
                                            <p:txEl>
                                              <p:pRg st="2" end="2"/>
                                            </p:txEl>
                                          </p:spTgt>
                                        </p:tgtEl>
                                      </p:cBhvr>
                                    </p:animEffect>
                                    <p:anim calcmode="lin" valueType="num">
                                      <p:cBhvr>
                                        <p:cTn id="55"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56"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57"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58"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59"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60" dur="26">
                                          <p:stCondLst>
                                            <p:cond delay="650"/>
                                          </p:stCondLst>
                                        </p:cTn>
                                        <p:tgtEl>
                                          <p:spTgt spid="3">
                                            <p:txEl>
                                              <p:pRg st="2" end="2"/>
                                            </p:txEl>
                                          </p:spTgt>
                                        </p:tgtEl>
                                      </p:cBhvr>
                                      <p:to x="100000" y="60000"/>
                                    </p:animScale>
                                    <p:animScale>
                                      <p:cBhvr>
                                        <p:cTn id="61" dur="166" decel="50000">
                                          <p:stCondLst>
                                            <p:cond delay="676"/>
                                          </p:stCondLst>
                                        </p:cTn>
                                        <p:tgtEl>
                                          <p:spTgt spid="3">
                                            <p:txEl>
                                              <p:pRg st="2" end="2"/>
                                            </p:txEl>
                                          </p:spTgt>
                                        </p:tgtEl>
                                      </p:cBhvr>
                                      <p:to x="100000" y="100000"/>
                                    </p:animScale>
                                    <p:animScale>
                                      <p:cBhvr>
                                        <p:cTn id="62" dur="26">
                                          <p:stCondLst>
                                            <p:cond delay="1312"/>
                                          </p:stCondLst>
                                        </p:cTn>
                                        <p:tgtEl>
                                          <p:spTgt spid="3">
                                            <p:txEl>
                                              <p:pRg st="2" end="2"/>
                                            </p:txEl>
                                          </p:spTgt>
                                        </p:tgtEl>
                                      </p:cBhvr>
                                      <p:to x="100000" y="80000"/>
                                    </p:animScale>
                                    <p:animScale>
                                      <p:cBhvr>
                                        <p:cTn id="63" dur="166" decel="50000">
                                          <p:stCondLst>
                                            <p:cond delay="1338"/>
                                          </p:stCondLst>
                                        </p:cTn>
                                        <p:tgtEl>
                                          <p:spTgt spid="3">
                                            <p:txEl>
                                              <p:pRg st="2" end="2"/>
                                            </p:txEl>
                                          </p:spTgt>
                                        </p:tgtEl>
                                      </p:cBhvr>
                                      <p:to x="100000" y="100000"/>
                                    </p:animScale>
                                    <p:animScale>
                                      <p:cBhvr>
                                        <p:cTn id="64" dur="26">
                                          <p:stCondLst>
                                            <p:cond delay="1642"/>
                                          </p:stCondLst>
                                        </p:cTn>
                                        <p:tgtEl>
                                          <p:spTgt spid="3">
                                            <p:txEl>
                                              <p:pRg st="2" end="2"/>
                                            </p:txEl>
                                          </p:spTgt>
                                        </p:tgtEl>
                                      </p:cBhvr>
                                      <p:to x="100000" y="90000"/>
                                    </p:animScale>
                                    <p:animScale>
                                      <p:cBhvr>
                                        <p:cTn id="65" dur="166" decel="50000">
                                          <p:stCondLst>
                                            <p:cond delay="1668"/>
                                          </p:stCondLst>
                                        </p:cTn>
                                        <p:tgtEl>
                                          <p:spTgt spid="3">
                                            <p:txEl>
                                              <p:pRg st="2" end="2"/>
                                            </p:txEl>
                                          </p:spTgt>
                                        </p:tgtEl>
                                      </p:cBhvr>
                                      <p:to x="100000" y="100000"/>
                                    </p:animScale>
                                    <p:animScale>
                                      <p:cBhvr>
                                        <p:cTn id="66" dur="26">
                                          <p:stCondLst>
                                            <p:cond delay="1808"/>
                                          </p:stCondLst>
                                        </p:cTn>
                                        <p:tgtEl>
                                          <p:spTgt spid="3">
                                            <p:txEl>
                                              <p:pRg st="2" end="2"/>
                                            </p:txEl>
                                          </p:spTgt>
                                        </p:tgtEl>
                                      </p:cBhvr>
                                      <p:to x="100000" y="95000"/>
                                    </p:animScale>
                                    <p:animScale>
                                      <p:cBhvr>
                                        <p:cTn id="67" dur="166" decel="50000">
                                          <p:stCondLst>
                                            <p:cond delay="1834"/>
                                          </p:stCondLst>
                                        </p:cTn>
                                        <p:tgtEl>
                                          <p:spTgt spid="3">
                                            <p:txEl>
                                              <p:pRg st="2" end="2"/>
                                            </p:txEl>
                                          </p:spTgt>
                                        </p:tgtEl>
                                      </p:cBhvr>
                                      <p:to x="100000" y="100000"/>
                                    </p:animScale>
                                  </p:childTnLst>
                                </p:cTn>
                              </p:par>
                            </p:childTnLst>
                          </p:cTn>
                        </p:par>
                      </p:childTnLst>
                    </p:cTn>
                  </p:par>
                  <p:par>
                    <p:cTn id="68" fill="hold">
                      <p:stCondLst>
                        <p:cond delay="indefinite"/>
                      </p:stCondLst>
                      <p:childTnLst>
                        <p:par>
                          <p:cTn id="69" fill="hold">
                            <p:stCondLst>
                              <p:cond delay="0"/>
                            </p:stCondLst>
                            <p:childTnLst>
                              <p:par>
                                <p:cTn id="70" presetID="14" presetClass="entr" presetSubtype="10" fill="hold" grpId="0" nodeType="clickEffect">
                                  <p:stCondLst>
                                    <p:cond delay="2000"/>
                                  </p:stCondLst>
                                  <p:childTnLst>
                                    <p:set>
                                      <p:cBhvr>
                                        <p:cTn id="71" dur="1" fill="hold">
                                          <p:stCondLst>
                                            <p:cond delay="0"/>
                                          </p:stCondLst>
                                        </p:cTn>
                                        <p:tgtEl>
                                          <p:spTgt spid="4">
                                            <p:txEl>
                                              <p:pRg st="0" end="0"/>
                                            </p:txEl>
                                          </p:spTgt>
                                        </p:tgtEl>
                                        <p:attrNameLst>
                                          <p:attrName>style.visibility</p:attrName>
                                        </p:attrNameLst>
                                      </p:cBhvr>
                                      <p:to>
                                        <p:strVal val="visible"/>
                                      </p:to>
                                    </p:set>
                                    <p:animEffect transition="in" filter="randombar(horizontal)">
                                      <p:cBhvr>
                                        <p:cTn id="72" dur="1500"/>
                                        <p:tgtEl>
                                          <p:spTgt spid="4">
                                            <p:txEl>
                                              <p:pRg st="0" end="0"/>
                                            </p:txEl>
                                          </p:spTgt>
                                        </p:tgtEl>
                                      </p:cBhvr>
                                    </p:animEffect>
                                  </p:childTnLst>
                                </p:cTn>
                              </p:par>
                              <p:par>
                                <p:cTn id="73" presetID="14" presetClass="entr" presetSubtype="10" fill="hold" grpId="0" nodeType="withEffect">
                                  <p:stCondLst>
                                    <p:cond delay="2000"/>
                                  </p:stCondLst>
                                  <p:childTnLst>
                                    <p:set>
                                      <p:cBhvr>
                                        <p:cTn id="74" dur="1" fill="hold">
                                          <p:stCondLst>
                                            <p:cond delay="0"/>
                                          </p:stCondLst>
                                        </p:cTn>
                                        <p:tgtEl>
                                          <p:spTgt spid="4">
                                            <p:txEl>
                                              <p:pRg st="1" end="1"/>
                                            </p:txEl>
                                          </p:spTgt>
                                        </p:tgtEl>
                                        <p:attrNameLst>
                                          <p:attrName>style.visibility</p:attrName>
                                        </p:attrNameLst>
                                      </p:cBhvr>
                                      <p:to>
                                        <p:strVal val="visible"/>
                                      </p:to>
                                    </p:set>
                                    <p:animEffect transition="in" filter="randombar(horizontal)">
                                      <p:cBhvr>
                                        <p:cTn id="75" dur="1500"/>
                                        <p:tgtEl>
                                          <p:spTgt spid="4">
                                            <p:txEl>
                                              <p:pRg st="1" end="1"/>
                                            </p:txEl>
                                          </p:spTgt>
                                        </p:tgtEl>
                                      </p:cBhvr>
                                    </p:animEffect>
                                  </p:childTnLst>
                                </p:cTn>
                              </p:par>
                              <p:par>
                                <p:cTn id="76" presetID="14" presetClass="entr" presetSubtype="10" fill="hold" grpId="0" nodeType="withEffect">
                                  <p:stCondLst>
                                    <p:cond delay="2000"/>
                                  </p:stCondLst>
                                  <p:childTnLst>
                                    <p:set>
                                      <p:cBhvr>
                                        <p:cTn id="77" dur="1" fill="hold">
                                          <p:stCondLst>
                                            <p:cond delay="0"/>
                                          </p:stCondLst>
                                        </p:cTn>
                                        <p:tgtEl>
                                          <p:spTgt spid="4">
                                            <p:txEl>
                                              <p:pRg st="2" end="2"/>
                                            </p:txEl>
                                          </p:spTgt>
                                        </p:tgtEl>
                                        <p:attrNameLst>
                                          <p:attrName>style.visibility</p:attrName>
                                        </p:attrNameLst>
                                      </p:cBhvr>
                                      <p:to>
                                        <p:strVal val="visible"/>
                                      </p:to>
                                    </p:set>
                                    <p:animEffect transition="in" filter="randombar(horizontal)">
                                      <p:cBhvr>
                                        <p:cTn id="78" dur="1500"/>
                                        <p:tgtEl>
                                          <p:spTgt spid="4">
                                            <p:txEl>
                                              <p:pRg st="2" end="2"/>
                                            </p:txEl>
                                          </p:spTgt>
                                        </p:tgtEl>
                                      </p:cBhvr>
                                    </p:animEffect>
                                  </p:childTnLst>
                                </p:cTn>
                              </p:par>
                              <p:par>
                                <p:cTn id="79" presetID="14" presetClass="entr" presetSubtype="10" fill="hold" grpId="0" nodeType="withEffect">
                                  <p:stCondLst>
                                    <p:cond delay="2000"/>
                                  </p:stCondLst>
                                  <p:childTnLst>
                                    <p:set>
                                      <p:cBhvr>
                                        <p:cTn id="80" dur="1" fill="hold">
                                          <p:stCondLst>
                                            <p:cond delay="0"/>
                                          </p:stCondLst>
                                        </p:cTn>
                                        <p:tgtEl>
                                          <p:spTgt spid="4">
                                            <p:txEl>
                                              <p:pRg st="3" end="3"/>
                                            </p:txEl>
                                          </p:spTgt>
                                        </p:tgtEl>
                                        <p:attrNameLst>
                                          <p:attrName>style.visibility</p:attrName>
                                        </p:attrNameLst>
                                      </p:cBhvr>
                                      <p:to>
                                        <p:strVal val="visible"/>
                                      </p:to>
                                    </p:set>
                                    <p:animEffect transition="in" filter="randombar(horizontal)">
                                      <p:cBhvr>
                                        <p:cTn id="81" dur="1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21212" numSld="999" showWhenStopped="0">
                <p:cTn id="82" repeatCount="indefinite" fill="hold" display="0">
                  <p:stCondLst>
                    <p:cond delay="indefinite"/>
                  </p:stCondLst>
                  <p:endCondLst>
                    <p:cond evt="onStopAudio" delay="0">
                      <p:tgtEl>
                        <p:sldTgt/>
                      </p:tgtEl>
                    </p:cond>
                  </p:endCondLst>
                </p:cTn>
                <p:tgtEl>
                  <p:spTgt spid="10"/>
                </p:tgtEl>
              </p:cMediaNode>
            </p:audio>
          </p:childTnLst>
        </p:cTn>
      </p:par>
    </p:tnLst>
    <p:bldLst>
      <p:bldP spid="2" grpId="0"/>
      <p:bldP spid="3" grpId="0" build="p"/>
      <p:bldP spid="4"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6000" b="1" dirty="0" smtClean="0">
                <a:solidFill>
                  <a:srgbClr val="FFC000"/>
                </a:solidFill>
              </a:rPr>
              <a:t>Creación del proyecto</a:t>
            </a:r>
            <a:endParaRPr lang="es-ES" sz="6000" b="1" dirty="0">
              <a:solidFill>
                <a:srgbClr val="FFC000"/>
              </a:solidFill>
            </a:endParaRPr>
          </a:p>
        </p:txBody>
      </p:sp>
      <p:sp>
        <p:nvSpPr>
          <p:cNvPr id="3" name="Marcador de contenido 2"/>
          <p:cNvSpPr>
            <a:spLocks noGrp="1"/>
          </p:cNvSpPr>
          <p:nvPr>
            <p:ph idx="1"/>
          </p:nvPr>
        </p:nvSpPr>
        <p:spPr/>
        <p:txBody>
          <a:bodyPr/>
          <a:lstStyle/>
          <a:p>
            <a:endParaRPr lang="es-ES" dirty="0"/>
          </a:p>
        </p:txBody>
      </p:sp>
    </p:spTree>
    <p:extLst>
      <p:ext uri="{BB962C8B-B14F-4D97-AF65-F5344CB8AC3E}">
        <p14:creationId xmlns:p14="http://schemas.microsoft.com/office/powerpoint/2010/main" val="311606130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cstate="print">
            <a:extLst>
              <a:ext uri="{BEBA8EAE-BF5A-486C-A8C5-ECC9F3942E4B}">
                <a14:imgProps xmlns:a14="http://schemas.microsoft.com/office/drawing/2010/main">
                  <a14:imgLayer r:embed="rId3">
                    <a14:imgEffect>
                      <a14:artisticPlasticWrap/>
                    </a14:imgEffect>
                  </a14:imgLayer>
                </a14:imgProps>
              </a:ext>
              <a:ext uri="{28A0092B-C50C-407E-A947-70E740481C1C}">
                <a14:useLocalDpi xmlns:a14="http://schemas.microsoft.com/office/drawing/2010/main" val="0"/>
              </a:ext>
            </a:extLst>
          </a:blip>
          <a:srcRect l="15172" r="34647" b="571"/>
          <a:stretch/>
        </p:blipFill>
        <p:spPr>
          <a:xfrm rot="5400000">
            <a:off x="4949481" y="-1220159"/>
            <a:ext cx="2349307" cy="6206667"/>
          </a:xfrm>
          <a:prstGeom prst="rect">
            <a:avLst/>
          </a:prstGeom>
        </p:spPr>
      </p:pic>
      <p:pic>
        <p:nvPicPr>
          <p:cNvPr id="5" name="Imagen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262703">
            <a:off x="872562" y="3080642"/>
            <a:ext cx="2303350" cy="3071133"/>
          </a:xfrm>
          <a:prstGeom prst="rect">
            <a:avLst/>
          </a:prstGeom>
          <a:solidFill>
            <a:srgbClr val="FFFFFF">
              <a:shade val="85000"/>
            </a:srgbClr>
          </a:solidFill>
          <a:ln w="88900" cap="sq">
            <a:solidFill>
              <a:srgbClr val="92D050"/>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Imagen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21107893">
            <a:off x="4042566" y="3186476"/>
            <a:ext cx="2261605" cy="3015473"/>
          </a:xfrm>
          <a:prstGeom prst="rect">
            <a:avLst/>
          </a:prstGeom>
          <a:solidFill>
            <a:srgbClr val="FFFFFF">
              <a:shade val="85000"/>
            </a:srgbClr>
          </a:solidFill>
          <a:ln w="88900" cap="sq">
            <a:solidFill>
              <a:schemeClr val="accent4">
                <a:lumMod val="60000"/>
                <a:lumOff val="40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Imagen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696221" y="3336246"/>
            <a:ext cx="2321170" cy="318742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Imagen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20691224">
            <a:off x="9621181" y="3131638"/>
            <a:ext cx="2266168" cy="3314972"/>
          </a:xfrm>
          <a:prstGeom prst="rect">
            <a:avLst/>
          </a:prstGeom>
          <a:solidFill>
            <a:srgbClr val="FFFFFF">
              <a:shade val="85000"/>
            </a:srgbClr>
          </a:solidFill>
          <a:ln w="88900" cap="sq">
            <a:solidFill>
              <a:srgbClr val="FFFF00"/>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6730837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4">
            <a:extLst>
              <a:ext uri="{28A0092B-C50C-407E-A947-70E740481C1C}">
                <a14:useLocalDpi xmlns:a14="http://schemas.microsoft.com/office/drawing/2010/main" val="0"/>
              </a:ext>
            </a:extLst>
          </a:blip>
          <a:srcRect r="67933" b="59590"/>
          <a:stretch/>
        </p:blipFill>
        <p:spPr>
          <a:xfrm>
            <a:off x="843670" y="654150"/>
            <a:ext cx="10480431" cy="5597026"/>
          </a:xfrm>
          <a:prstGeom prst="rect">
            <a:avLst/>
          </a:prstGeom>
        </p:spPr>
      </p:pic>
      <p:sp>
        <p:nvSpPr>
          <p:cNvPr id="2" name="Título 1"/>
          <p:cNvSpPr>
            <a:spLocks noGrp="1"/>
          </p:cNvSpPr>
          <p:nvPr>
            <p:ph type="title"/>
          </p:nvPr>
        </p:nvSpPr>
        <p:spPr/>
        <p:txBody>
          <a:bodyPr>
            <a:noAutofit/>
          </a:bodyPr>
          <a:lstStyle/>
          <a:p>
            <a:pPr algn="ctr"/>
            <a:r>
              <a:rPr lang="es-ES" sz="8000" b="1" dirty="0" smtClean="0">
                <a:solidFill>
                  <a:srgbClr val="FFC000"/>
                </a:solidFill>
              </a:rPr>
              <a:t>FUNSIBA</a:t>
            </a:r>
            <a:endParaRPr lang="es-ES" sz="8000" b="1" dirty="0">
              <a:solidFill>
                <a:srgbClr val="FFC000"/>
              </a:solidFill>
            </a:endParaRPr>
          </a:p>
        </p:txBody>
      </p:sp>
      <p:sp>
        <p:nvSpPr>
          <p:cNvPr id="3" name="Marcador de contenido 2"/>
          <p:cNvSpPr>
            <a:spLocks noGrp="1"/>
          </p:cNvSpPr>
          <p:nvPr>
            <p:ph idx="1"/>
          </p:nvPr>
        </p:nvSpPr>
        <p:spPr/>
        <p:txBody>
          <a:bodyPr/>
          <a:lstStyle/>
          <a:p>
            <a:pPr algn="just"/>
            <a:r>
              <a:rPr lang="es-ES" b="1" dirty="0" smtClean="0">
                <a:solidFill>
                  <a:schemeClr val="bg1"/>
                </a:solidFill>
              </a:rPr>
              <a:t>FUNSIBA: FUNDACION SIN BARRERAS.</a:t>
            </a:r>
          </a:p>
          <a:p>
            <a:pPr algn="just"/>
            <a:r>
              <a:rPr lang="es-ES" b="1" dirty="0">
                <a:solidFill>
                  <a:schemeClr val="bg1"/>
                </a:solidFill>
              </a:rPr>
              <a:t>FUNSIBA, es una organización no gubernamental sin fines de lucro con finalidad social, es una </a:t>
            </a:r>
            <a:r>
              <a:rPr lang="es-ES" b="1" dirty="0" smtClean="0">
                <a:solidFill>
                  <a:schemeClr val="bg1"/>
                </a:solidFill>
              </a:rPr>
              <a:t>institución </a:t>
            </a:r>
            <a:r>
              <a:rPr lang="es-ES" b="1" dirty="0">
                <a:solidFill>
                  <a:schemeClr val="bg1"/>
                </a:solidFill>
              </a:rPr>
              <a:t>con el afán de dar servicio a personas con Discapacidad</a:t>
            </a:r>
            <a:endParaRPr lang="es-ES" b="1" dirty="0" smtClean="0">
              <a:solidFill>
                <a:schemeClr val="bg1"/>
              </a:solidFill>
            </a:endParaRPr>
          </a:p>
          <a:p>
            <a:endParaRPr lang="es-ES" dirty="0"/>
          </a:p>
        </p:txBody>
      </p:sp>
      <p:pic>
        <p:nvPicPr>
          <p:cNvPr id="5" name="Dia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474285" y="4267109"/>
            <a:ext cx="609600" cy="609600"/>
          </a:xfrm>
          <a:prstGeom prst="rect">
            <a:avLst/>
          </a:prstGeom>
        </p:spPr>
      </p:pic>
    </p:spTree>
    <p:extLst>
      <p:ext uri="{BB962C8B-B14F-4D97-AF65-F5344CB8AC3E}">
        <p14:creationId xmlns:p14="http://schemas.microsoft.com/office/powerpoint/2010/main" val="1807330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148"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circle(in)">
                                      <p:cBhvr>
                                        <p:cTn id="11" dur="2000"/>
                                        <p:tgtEl>
                                          <p:spTgt spid="2"/>
                                        </p:tgtEl>
                                      </p:cBhvr>
                                    </p:animEffect>
                                  </p:childTnLst>
                                </p:cTn>
                              </p:par>
                            </p:childTnLst>
                          </p:cTn>
                        </p:par>
                        <p:par>
                          <p:cTn id="12" fill="hold">
                            <p:stCondLst>
                              <p:cond delay="2000"/>
                            </p:stCondLst>
                            <p:childTnLst>
                              <p:par>
                                <p:cTn id="13" presetID="22" presetClass="entr" presetSubtype="4"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wipe(down)">
                                      <p:cBhvr>
                                        <p:cTn id="15"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2263334" y="714724"/>
            <a:ext cx="7525826" cy="5415145"/>
          </a:xfrm>
          <a:prstGeom prst="ellipse">
            <a:avLst/>
          </a:prstGeom>
          <a:ln>
            <a:noFill/>
          </a:ln>
          <a:effectLst>
            <a:softEdge rad="112500"/>
          </a:effectLst>
        </p:spPr>
      </p:pic>
      <p:sp>
        <p:nvSpPr>
          <p:cNvPr id="2" name="Título 1"/>
          <p:cNvSpPr>
            <a:spLocks noGrp="1"/>
          </p:cNvSpPr>
          <p:nvPr>
            <p:ph type="title"/>
          </p:nvPr>
        </p:nvSpPr>
        <p:spPr>
          <a:xfrm>
            <a:off x="1295401" y="923648"/>
            <a:ext cx="9601196" cy="1303867"/>
          </a:xfrm>
        </p:spPr>
        <p:txBody>
          <a:bodyPr>
            <a:normAutofit/>
          </a:bodyPr>
          <a:lstStyle/>
          <a:p>
            <a:pPr algn="ctr"/>
            <a:r>
              <a:rPr lang="es-ES" sz="6600" b="1" dirty="0" smtClean="0">
                <a:solidFill>
                  <a:srgbClr val="FFC000"/>
                </a:solidFill>
              </a:rPr>
              <a:t>Actividades</a:t>
            </a:r>
            <a:endParaRPr lang="es-ES" sz="6600" b="1" dirty="0">
              <a:solidFill>
                <a:srgbClr val="FFC000"/>
              </a:solidFill>
            </a:endParaRPr>
          </a:p>
        </p:txBody>
      </p:sp>
      <p:sp>
        <p:nvSpPr>
          <p:cNvPr id="3" name="Marcador de contenido 2"/>
          <p:cNvSpPr>
            <a:spLocks noGrp="1"/>
          </p:cNvSpPr>
          <p:nvPr>
            <p:ph idx="1"/>
          </p:nvPr>
        </p:nvSpPr>
        <p:spPr/>
        <p:txBody>
          <a:bodyPr>
            <a:normAutofit lnSpcReduction="10000"/>
          </a:bodyPr>
          <a:lstStyle/>
          <a:p>
            <a:pPr algn="just"/>
            <a:r>
              <a:rPr lang="es-ES" b="1" dirty="0" smtClean="0">
                <a:solidFill>
                  <a:schemeClr val="tx1"/>
                </a:solidFill>
              </a:rPr>
              <a:t>Durante nuestra estancia en la fundación, nos dedicamos a promover las habilidades pedagógicas en las personas que presentaban algún tipo de discapacidad.</a:t>
            </a:r>
          </a:p>
          <a:p>
            <a:pPr algn="just"/>
            <a:r>
              <a:rPr lang="es-ES" b="1" dirty="0" smtClean="0">
                <a:solidFill>
                  <a:schemeClr val="tx1"/>
                </a:solidFill>
              </a:rPr>
              <a:t>Promovimos en ellos la capacidad de formar oraciones mediante material de apoyo gráfico.</a:t>
            </a:r>
          </a:p>
          <a:p>
            <a:pPr algn="just"/>
            <a:r>
              <a:rPr lang="es-ES" b="1" dirty="0" smtClean="0">
                <a:solidFill>
                  <a:schemeClr val="tx1"/>
                </a:solidFill>
              </a:rPr>
              <a:t>Los ayudados realizaron múltiples obras de pintura en papel, con las cuales, fueron mejorando sus habilidades motrices y comunicativas, además que sirvieron como actividades de recreación.</a:t>
            </a:r>
          </a:p>
          <a:p>
            <a:endParaRPr lang="es-ES" dirty="0" smtClean="0"/>
          </a:p>
          <a:p>
            <a:endParaRPr lang="es-ES" dirty="0" smtClean="0"/>
          </a:p>
          <a:p>
            <a:endParaRPr lang="es-ES" dirty="0" smtClean="0"/>
          </a:p>
        </p:txBody>
      </p:sp>
    </p:spTree>
    <p:extLst>
      <p:ext uri="{BB962C8B-B14F-4D97-AF65-F5344CB8AC3E}">
        <p14:creationId xmlns:p14="http://schemas.microsoft.com/office/powerpoint/2010/main" val="269747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0"/>
                                        <p:tgtEl>
                                          <p:spTgt spid="2"/>
                                        </p:tgtEl>
                                      </p:cBhvr>
                                    </p:animEffect>
                                    <p:anim calcmode="lin" valueType="num">
                                      <p:cBhvr>
                                        <p:cTn id="8" dur="3000" fill="hold"/>
                                        <p:tgtEl>
                                          <p:spTgt spid="2"/>
                                        </p:tgtEl>
                                        <p:attrNameLst>
                                          <p:attrName>ppt_x</p:attrName>
                                        </p:attrNameLst>
                                      </p:cBhvr>
                                      <p:tavLst>
                                        <p:tav tm="0">
                                          <p:val>
                                            <p:strVal val="#ppt_x"/>
                                          </p:val>
                                        </p:tav>
                                        <p:tav tm="100000">
                                          <p:val>
                                            <p:strVal val="#ppt_x"/>
                                          </p:val>
                                        </p:tav>
                                      </p:tavLst>
                                    </p:anim>
                                    <p:anim calcmode="lin" valueType="num">
                                      <p:cBhvr>
                                        <p:cTn id="9" dur="3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2" presetClass="entr" presetSubtype="4" fill="hold" nodeType="afterEffect">
                                  <p:stCondLst>
                                    <p:cond delay="300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2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20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15" fill="hold">
                            <p:stCondLst>
                              <p:cond delay="8000"/>
                            </p:stCondLst>
                            <p:childTnLst>
                              <p:par>
                                <p:cTn id="16" presetID="2" presetClass="entr" presetSubtype="4" fill="hold" nodeType="afterEffect">
                                  <p:stCondLst>
                                    <p:cond delay="700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20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20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par>
                          <p:cTn id="20" fill="hold">
                            <p:stCondLst>
                              <p:cond delay="17000"/>
                            </p:stCondLst>
                            <p:childTnLst>
                              <p:par>
                                <p:cTn id="21" presetID="2" presetClass="entr" presetSubtype="4" fill="hold" nodeType="afterEffect">
                                  <p:stCondLst>
                                    <p:cond delay="700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20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4" dur="20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8800"/>
                    </a14:imgEffect>
                  </a14:imgLayer>
                </a14:imgProps>
              </a:ext>
              <a:ext uri="{28A0092B-C50C-407E-A947-70E740481C1C}">
                <a14:useLocalDpi xmlns:a14="http://schemas.microsoft.com/office/drawing/2010/main" val="0"/>
              </a:ext>
            </a:extLst>
          </a:blip>
          <a:stretch>
            <a:fillRect/>
          </a:stretch>
        </p:blipFill>
        <p:spPr>
          <a:xfrm rot="16200000">
            <a:off x="3962282" y="-199646"/>
            <a:ext cx="4982075" cy="6956943"/>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2" name="Título 1"/>
          <p:cNvSpPr>
            <a:spLocks noGrp="1"/>
          </p:cNvSpPr>
          <p:nvPr>
            <p:ph type="title"/>
          </p:nvPr>
        </p:nvSpPr>
        <p:spPr/>
        <p:txBody>
          <a:bodyPr>
            <a:normAutofit/>
          </a:bodyPr>
          <a:lstStyle/>
          <a:p>
            <a:pPr algn="ctr"/>
            <a:r>
              <a:rPr lang="es-ES" sz="5400" b="1" dirty="0" smtClean="0">
                <a:solidFill>
                  <a:srgbClr val="FFC000"/>
                </a:solidFill>
              </a:rPr>
              <a:t>Aprendizaje en la fundación</a:t>
            </a:r>
            <a:endParaRPr lang="es-ES" sz="5400" b="1" dirty="0">
              <a:solidFill>
                <a:srgbClr val="FFC000"/>
              </a:solidFill>
            </a:endParaRPr>
          </a:p>
        </p:txBody>
      </p:sp>
      <p:sp>
        <p:nvSpPr>
          <p:cNvPr id="3" name="Marcador de contenido 2"/>
          <p:cNvSpPr>
            <a:spLocks noGrp="1"/>
          </p:cNvSpPr>
          <p:nvPr>
            <p:ph idx="1"/>
          </p:nvPr>
        </p:nvSpPr>
        <p:spPr/>
        <p:txBody>
          <a:bodyPr/>
          <a:lstStyle/>
          <a:p>
            <a:pPr algn="just"/>
            <a:r>
              <a:rPr lang="es-ES" b="1" dirty="0" smtClean="0">
                <a:solidFill>
                  <a:srgbClr val="92D050"/>
                </a:solidFill>
              </a:rPr>
              <a:t>Durante mi estadía en la fundación aprendí a ser tolerante, porque puedes recibir algún gesto o acción de desagrado, tal vez manifestada por una persona no para este fin, pero ello no debe ser motivo para que te rindas y dejes tu labor sin concluir.</a:t>
            </a:r>
          </a:p>
          <a:p>
            <a:pPr algn="just"/>
            <a:r>
              <a:rPr lang="es-ES" b="1" dirty="0" smtClean="0">
                <a:solidFill>
                  <a:srgbClr val="92D050"/>
                </a:solidFill>
              </a:rPr>
              <a:t>También aprendí a ser perseverante, ya que lo que deseas lograr puede tardar mucho tiempo en manifestarse, pero con la ayuda de Dios llega ese momento, si eres constante.</a:t>
            </a:r>
            <a:endParaRPr lang="es-ES" b="1" dirty="0">
              <a:solidFill>
                <a:srgbClr val="92D050"/>
              </a:solidFill>
            </a:endParaRPr>
          </a:p>
        </p:txBody>
      </p:sp>
      <p:pic>
        <p:nvPicPr>
          <p:cNvPr id="7" name="Diap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292338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992" fill="hold"/>
                                        <p:tgtEl>
                                          <p:spTgt spid="7"/>
                                        </p:tgtEl>
                                      </p:cBhvr>
                                    </p:cmd>
                                  </p:childTnLst>
                                </p:cTn>
                              </p:par>
                            </p:childTnLst>
                          </p:cTn>
                        </p:par>
                        <p:par>
                          <p:cTn id="7" fill="hold">
                            <p:stCondLst>
                              <p:cond delay="30992"/>
                            </p:stCondLst>
                            <p:childTnLst>
                              <p:par>
                                <p:cTn id="8" presetID="6" presetClass="entr" presetSubtype="16"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circle(in)">
                                      <p:cBhvr>
                                        <p:cTn id="10" dur="2000"/>
                                        <p:tgtEl>
                                          <p:spTgt spid="2"/>
                                        </p:tgtEl>
                                      </p:cBhvr>
                                    </p:animEffect>
                                  </p:childTnLst>
                                </p:cTn>
                              </p:par>
                            </p:childTnLst>
                          </p:cTn>
                        </p:par>
                        <p:par>
                          <p:cTn id="11" fill="hold">
                            <p:stCondLst>
                              <p:cond delay="32992"/>
                            </p:stCondLst>
                            <p:childTnLst>
                              <p:par>
                                <p:cTn id="12" presetID="45" presetClass="entr" presetSubtype="0" fill="hold"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3000"/>
                                        <p:tgtEl>
                                          <p:spTgt spid="3">
                                            <p:txEl>
                                              <p:pRg st="0" end="0"/>
                                            </p:txEl>
                                          </p:spTgt>
                                        </p:tgtEl>
                                      </p:cBhvr>
                                    </p:animEffect>
                                    <p:anim calcmode="lin" valueType="num">
                                      <p:cBhvr>
                                        <p:cTn id="15" dur="3000" fill="hold"/>
                                        <p:tgtEl>
                                          <p:spTgt spid="3">
                                            <p:txEl>
                                              <p:pRg st="0" end="0"/>
                                            </p:txEl>
                                          </p:spTgt>
                                        </p:tgtEl>
                                        <p:attrNameLst>
                                          <p:attrName>ppt_w</p:attrName>
                                        </p:attrNameLst>
                                      </p:cBhvr>
                                      <p:tavLst>
                                        <p:tav tm="0" fmla="#ppt_w*sin(2.5*pi*$)">
                                          <p:val>
                                            <p:fltVal val="0"/>
                                          </p:val>
                                        </p:tav>
                                        <p:tav tm="100000">
                                          <p:val>
                                            <p:fltVal val="1"/>
                                          </p:val>
                                        </p:tav>
                                      </p:tavLst>
                                    </p:anim>
                                    <p:anim calcmode="lin" valueType="num">
                                      <p:cBhvr>
                                        <p:cTn id="16" dur="3000" fill="hold"/>
                                        <p:tgtEl>
                                          <p:spTgt spid="3">
                                            <p:txEl>
                                              <p:pRg st="0" end="0"/>
                                            </p:txEl>
                                          </p:spTgt>
                                        </p:tgtEl>
                                        <p:attrNameLst>
                                          <p:attrName>ppt_h</p:attrName>
                                        </p:attrNameLst>
                                      </p:cBhvr>
                                      <p:tavLst>
                                        <p:tav tm="0">
                                          <p:val>
                                            <p:strVal val="#ppt_h"/>
                                          </p:val>
                                        </p:tav>
                                        <p:tav tm="100000">
                                          <p:val>
                                            <p:strVal val="#ppt_h"/>
                                          </p:val>
                                        </p:tav>
                                      </p:tavLst>
                                    </p:anim>
                                  </p:childTnLst>
                                </p:cTn>
                              </p:par>
                            </p:childTnLst>
                          </p:cTn>
                        </p:par>
                        <p:par>
                          <p:cTn id="17" fill="hold">
                            <p:stCondLst>
                              <p:cond delay="35992"/>
                            </p:stCondLst>
                            <p:childTnLst>
                              <p:par>
                                <p:cTn id="18" presetID="45" presetClass="entr" presetSubtype="0" fill="hold" nodeType="afterEffect">
                                  <p:stCondLst>
                                    <p:cond delay="1000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3000"/>
                                        <p:tgtEl>
                                          <p:spTgt spid="3">
                                            <p:txEl>
                                              <p:pRg st="1" end="1"/>
                                            </p:txEl>
                                          </p:spTgt>
                                        </p:tgtEl>
                                      </p:cBhvr>
                                    </p:animEffect>
                                    <p:anim calcmode="lin" valueType="num">
                                      <p:cBhvr>
                                        <p:cTn id="21" dur="3000" fill="hold"/>
                                        <p:tgtEl>
                                          <p:spTgt spid="3">
                                            <p:txEl>
                                              <p:pRg st="1" end="1"/>
                                            </p:txEl>
                                          </p:spTgt>
                                        </p:tgtEl>
                                        <p:attrNameLst>
                                          <p:attrName>ppt_w</p:attrName>
                                        </p:attrNameLst>
                                      </p:cBhvr>
                                      <p:tavLst>
                                        <p:tav tm="0" fmla="#ppt_w*sin(2.5*pi*$)">
                                          <p:val>
                                            <p:fltVal val="0"/>
                                          </p:val>
                                        </p:tav>
                                        <p:tav tm="100000">
                                          <p:val>
                                            <p:fltVal val="1"/>
                                          </p:val>
                                        </p:tav>
                                      </p:tavLst>
                                    </p:anim>
                                    <p:anim calcmode="lin" valueType="num">
                                      <p:cBhvr>
                                        <p:cTn id="22" dur="3000" fill="hold"/>
                                        <p:tgtEl>
                                          <p:spTgt spid="3">
                                            <p:txEl>
                                              <p:pRg st="1" end="1"/>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3" fill="hold" display="0">
                  <p:stCondLst>
                    <p:cond delay="indefinite"/>
                  </p:stCondLst>
                  <p:endCondLst>
                    <p:cond evt="onStopAudio" delay="0">
                      <p:tgtEl>
                        <p:sldTgt/>
                      </p:tgtEl>
                    </p:cond>
                  </p:endCondLst>
                </p:cTn>
                <p:tgtEl>
                  <p:spTgt spid="7"/>
                </p:tgtEl>
              </p:cMediaNode>
            </p:audio>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arcador de contenido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63966" y="583808"/>
            <a:ext cx="4264068" cy="568542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2" name="Título 1"/>
          <p:cNvSpPr>
            <a:spLocks noGrp="1"/>
          </p:cNvSpPr>
          <p:nvPr>
            <p:ph type="title"/>
          </p:nvPr>
        </p:nvSpPr>
        <p:spPr/>
        <p:txBody>
          <a:bodyPr>
            <a:normAutofit/>
          </a:bodyPr>
          <a:lstStyle/>
          <a:p>
            <a:r>
              <a:rPr lang="es-ES" sz="5400" b="1" dirty="0" smtClean="0">
                <a:solidFill>
                  <a:srgbClr val="FFC000"/>
                </a:solidFill>
              </a:rPr>
              <a:t>Aprendizaje en la fundación</a:t>
            </a:r>
            <a:r>
              <a:rPr lang="es-ES" sz="5400" dirty="0" smtClean="0">
                <a:solidFill>
                  <a:srgbClr val="FFC000"/>
                </a:solidFill>
              </a:rPr>
              <a:t> </a:t>
            </a:r>
            <a:endParaRPr lang="es-ES" sz="5400" dirty="0">
              <a:solidFill>
                <a:srgbClr val="FFC000"/>
              </a:solidFill>
            </a:endParaRPr>
          </a:p>
        </p:txBody>
      </p:sp>
      <p:sp>
        <p:nvSpPr>
          <p:cNvPr id="5" name="Marcador de contenido 4"/>
          <p:cNvSpPr>
            <a:spLocks noGrp="1"/>
          </p:cNvSpPr>
          <p:nvPr>
            <p:ph idx="1"/>
          </p:nvPr>
        </p:nvSpPr>
        <p:spPr/>
        <p:txBody>
          <a:bodyPr/>
          <a:lstStyle/>
          <a:p>
            <a:pPr algn="just"/>
            <a:r>
              <a:rPr lang="es-ES" b="1" dirty="0" smtClean="0">
                <a:solidFill>
                  <a:srgbClr val="92D050"/>
                </a:solidFill>
              </a:rPr>
              <a:t>En FUNSIBA aprendí que no tenemos que juzgar a las personas que tienen discapacidad por su apariencia, porque cuando las llegas a conocer te das cuenta que tienen un corazón muy puro que las cosas que hacen a veces no es por maldad sino que esa es su manera de llamar la atención para sentirse queridos.</a:t>
            </a:r>
            <a:endParaRPr lang="es-ES" b="1" dirty="0">
              <a:solidFill>
                <a:srgbClr val="92D050"/>
              </a:solidFill>
            </a:endParaRPr>
          </a:p>
        </p:txBody>
      </p:sp>
    </p:spTree>
    <p:extLst>
      <p:ext uri="{BB962C8B-B14F-4D97-AF65-F5344CB8AC3E}">
        <p14:creationId xmlns:p14="http://schemas.microsoft.com/office/powerpoint/2010/main" val="24253438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p:cNvPicPr>
            <a:picLocks noChangeAspect="1"/>
          </p:cNvPicPr>
          <p:nvPr/>
        </p:nvPicPr>
        <p:blipFill rotWithShape="1">
          <a:blip r:embed="rId4" cstate="print">
            <a:extLst>
              <a:ext uri="{28A0092B-C50C-407E-A947-70E740481C1C}">
                <a14:useLocalDpi xmlns:a14="http://schemas.microsoft.com/office/drawing/2010/main" val="0"/>
              </a:ext>
            </a:extLst>
          </a:blip>
          <a:srcRect l="18951"/>
          <a:stretch/>
        </p:blipFill>
        <p:spPr>
          <a:xfrm rot="725867">
            <a:off x="7300431" y="807141"/>
            <a:ext cx="4346917" cy="5658174"/>
          </a:xfrm>
          <a:prstGeom prst="rect">
            <a:avLst/>
          </a:prstGeom>
          <a:ln>
            <a:noFill/>
          </a:ln>
          <a:effectLst>
            <a:outerShdw blurRad="292100" dist="139700" dir="2700000" algn="tl" rotWithShape="0">
              <a:srgbClr val="333333">
                <a:alpha val="65000"/>
              </a:srgbClr>
            </a:outerShdw>
          </a:effectLst>
        </p:spPr>
      </p:pic>
      <p:pic>
        <p:nvPicPr>
          <p:cNvPr id="5" name="Imagen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5703446">
            <a:off x="1128239" y="-131913"/>
            <a:ext cx="4869532" cy="6492709"/>
          </a:xfrm>
          <a:prstGeom prst="rect">
            <a:avLst/>
          </a:prstGeom>
          <a:ln>
            <a:noFill/>
          </a:ln>
          <a:effectLst>
            <a:softEdge rad="112500"/>
          </a:effectLst>
        </p:spPr>
      </p:pic>
      <p:sp>
        <p:nvSpPr>
          <p:cNvPr id="2" name="Título 1"/>
          <p:cNvSpPr>
            <a:spLocks noGrp="1"/>
          </p:cNvSpPr>
          <p:nvPr>
            <p:ph type="title"/>
          </p:nvPr>
        </p:nvSpPr>
        <p:spPr/>
        <p:txBody>
          <a:bodyPr>
            <a:noAutofit/>
          </a:bodyPr>
          <a:lstStyle/>
          <a:p>
            <a:pPr algn="ctr"/>
            <a:r>
              <a:rPr lang="es-ES" sz="8000" b="1" dirty="0" smtClean="0">
                <a:solidFill>
                  <a:srgbClr val="FFC000"/>
                </a:solidFill>
              </a:rPr>
              <a:t>Paciencia</a:t>
            </a:r>
            <a:endParaRPr lang="es-ES" sz="8000" b="1" dirty="0">
              <a:solidFill>
                <a:srgbClr val="FFC000"/>
              </a:solidFill>
            </a:endParaRPr>
          </a:p>
        </p:txBody>
      </p:sp>
      <p:sp>
        <p:nvSpPr>
          <p:cNvPr id="3" name="Marcador de contenido 2"/>
          <p:cNvSpPr>
            <a:spLocks noGrp="1"/>
          </p:cNvSpPr>
          <p:nvPr>
            <p:ph idx="1"/>
          </p:nvPr>
        </p:nvSpPr>
        <p:spPr/>
        <p:txBody>
          <a:bodyPr/>
          <a:lstStyle/>
          <a:p>
            <a:pPr algn="just"/>
            <a:r>
              <a:rPr lang="es-ES" b="1" dirty="0" smtClean="0">
                <a:solidFill>
                  <a:srgbClr val="FF0000"/>
                </a:solidFill>
              </a:rPr>
              <a:t>Aprendimos a ser pacientes, ya que varias veces al intentar enseñar a las personas con discapacidad, estas no alcanzaban los objetivos que nos habíamos planteado, además mostraban un aprendizaje muy lento, sin embargo, ahora que hemos culminado nuestra actividad con ellos, pudimos darnos cuenta que con paciencia y dedicación y con la ayuda de Dios, lograron los objetivos que habíamos trazado.</a:t>
            </a:r>
          </a:p>
          <a:p>
            <a:pPr algn="just"/>
            <a:endParaRPr lang="es-ES" dirty="0"/>
          </a:p>
        </p:txBody>
      </p:sp>
      <p:pic>
        <p:nvPicPr>
          <p:cNvPr id="6" name="diap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193676" y="3026628"/>
            <a:ext cx="609600" cy="609600"/>
          </a:xfrm>
          <a:prstGeom prst="rect">
            <a:avLst/>
          </a:prstGeom>
        </p:spPr>
      </p:pic>
    </p:spTree>
    <p:extLst>
      <p:ext uri="{BB962C8B-B14F-4D97-AF65-F5344CB8AC3E}">
        <p14:creationId xmlns:p14="http://schemas.microsoft.com/office/powerpoint/2010/main" val="3013725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4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60880" y="879034"/>
            <a:ext cx="3804783" cy="507304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41009" y="773331"/>
            <a:ext cx="3963338" cy="5284451"/>
          </a:xfrm>
          <a:prstGeom prst="rect">
            <a:avLst/>
          </a:prstGeom>
          <a:ln>
            <a:noFill/>
          </a:ln>
          <a:effectLst>
            <a:softEdge rad="112500"/>
          </a:effectLst>
        </p:spPr>
      </p:pic>
      <p:sp>
        <p:nvSpPr>
          <p:cNvPr id="2" name="Título 1"/>
          <p:cNvSpPr>
            <a:spLocks noGrp="1"/>
          </p:cNvSpPr>
          <p:nvPr>
            <p:ph type="title"/>
          </p:nvPr>
        </p:nvSpPr>
        <p:spPr/>
        <p:txBody>
          <a:bodyPr>
            <a:normAutofit/>
          </a:bodyPr>
          <a:lstStyle/>
          <a:p>
            <a:pPr algn="ctr"/>
            <a:r>
              <a:rPr lang="es-ES" sz="6000" b="1" dirty="0" smtClean="0">
                <a:solidFill>
                  <a:srgbClr val="FFC000"/>
                </a:solidFill>
              </a:rPr>
              <a:t>Práctica de la paciencia</a:t>
            </a:r>
            <a:endParaRPr lang="es-ES" sz="6000" b="1" dirty="0">
              <a:solidFill>
                <a:srgbClr val="FFC000"/>
              </a:solidFill>
            </a:endParaRPr>
          </a:p>
        </p:txBody>
      </p:sp>
      <p:sp>
        <p:nvSpPr>
          <p:cNvPr id="3" name="Marcador de contenido 2"/>
          <p:cNvSpPr>
            <a:spLocks noGrp="1"/>
          </p:cNvSpPr>
          <p:nvPr>
            <p:ph idx="1"/>
          </p:nvPr>
        </p:nvSpPr>
        <p:spPr/>
        <p:txBody>
          <a:bodyPr/>
          <a:lstStyle/>
          <a:p>
            <a:pPr algn="just"/>
            <a:r>
              <a:rPr lang="es-ES" b="1" dirty="0" smtClean="0">
                <a:solidFill>
                  <a:srgbClr val="FFFF00"/>
                </a:solidFill>
              </a:rPr>
              <a:t>Las personas que trabajan en la fundación FUNSIBA han desarrollado una gran paciencia para tratar a las personas con discapacidad, ya que todos los días deben enseñar a estas personas para que no olviden lo que han aprendido y se deteriore su estado mental.</a:t>
            </a:r>
          </a:p>
          <a:p>
            <a:pPr algn="just"/>
            <a:r>
              <a:rPr lang="es-ES" b="1" dirty="0" smtClean="0">
                <a:solidFill>
                  <a:srgbClr val="FFFF00"/>
                </a:solidFill>
              </a:rPr>
              <a:t>Muchas veces, la enseñanza que le están dando es la misma que les fue dada hace unos días o semanas, pero que han olvidado a causa de su discapacidad.</a:t>
            </a:r>
          </a:p>
          <a:p>
            <a:pPr algn="just"/>
            <a:endParaRPr lang="es-ES" dirty="0"/>
          </a:p>
        </p:txBody>
      </p:sp>
    </p:spTree>
    <p:extLst>
      <p:ext uri="{BB962C8B-B14F-4D97-AF65-F5344CB8AC3E}">
        <p14:creationId xmlns:p14="http://schemas.microsoft.com/office/powerpoint/2010/main" val="39933778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54312" y="807252"/>
            <a:ext cx="4005248" cy="5340330"/>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pic>
        <p:nvPicPr>
          <p:cNvPr id="4" name="Imagen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95401" y="1006879"/>
            <a:ext cx="4258759" cy="5140703"/>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
        <p:nvSpPr>
          <p:cNvPr id="2" name="Título 1"/>
          <p:cNvSpPr>
            <a:spLocks noGrp="1"/>
          </p:cNvSpPr>
          <p:nvPr>
            <p:ph type="title"/>
          </p:nvPr>
        </p:nvSpPr>
        <p:spPr/>
        <p:txBody>
          <a:bodyPr>
            <a:normAutofit/>
          </a:bodyPr>
          <a:lstStyle/>
          <a:p>
            <a:r>
              <a:rPr lang="es-ES" sz="6000" b="1" dirty="0" smtClean="0">
                <a:solidFill>
                  <a:srgbClr val="FFC000"/>
                </a:solidFill>
              </a:rPr>
              <a:t>Práctica </a:t>
            </a:r>
            <a:r>
              <a:rPr lang="es-ES" sz="6000" b="1" dirty="0">
                <a:solidFill>
                  <a:srgbClr val="FFC000"/>
                </a:solidFill>
              </a:rPr>
              <a:t>de la paciencia</a:t>
            </a:r>
            <a:endParaRPr lang="es-ES" sz="6000" dirty="0">
              <a:solidFill>
                <a:srgbClr val="FFC000"/>
              </a:solidFill>
            </a:endParaRPr>
          </a:p>
        </p:txBody>
      </p:sp>
      <p:sp>
        <p:nvSpPr>
          <p:cNvPr id="3" name="Marcador de contenido 2"/>
          <p:cNvSpPr>
            <a:spLocks noGrp="1"/>
          </p:cNvSpPr>
          <p:nvPr>
            <p:ph idx="1"/>
          </p:nvPr>
        </p:nvSpPr>
        <p:spPr/>
        <p:txBody>
          <a:bodyPr/>
          <a:lstStyle/>
          <a:p>
            <a:pPr algn="just"/>
            <a:r>
              <a:rPr lang="es-ES" b="1" dirty="0">
                <a:solidFill>
                  <a:srgbClr val="0070C0"/>
                </a:solidFill>
              </a:rPr>
              <a:t>Deben estar a su </a:t>
            </a:r>
            <a:r>
              <a:rPr lang="es-ES" b="1" dirty="0" smtClean="0">
                <a:solidFill>
                  <a:srgbClr val="0070C0"/>
                </a:solidFill>
              </a:rPr>
              <a:t>lado y cuidarlos, </a:t>
            </a:r>
            <a:r>
              <a:rPr lang="es-ES" b="1" dirty="0">
                <a:solidFill>
                  <a:srgbClr val="0070C0"/>
                </a:solidFill>
              </a:rPr>
              <a:t>especialmente </a:t>
            </a:r>
            <a:r>
              <a:rPr lang="es-ES" b="1" dirty="0" smtClean="0">
                <a:solidFill>
                  <a:srgbClr val="0070C0"/>
                </a:solidFill>
              </a:rPr>
              <a:t>a quienes tienen </a:t>
            </a:r>
            <a:r>
              <a:rPr lang="es-ES" b="1" dirty="0">
                <a:solidFill>
                  <a:srgbClr val="0070C0"/>
                </a:solidFill>
              </a:rPr>
              <a:t>un grado mayor de </a:t>
            </a:r>
            <a:r>
              <a:rPr lang="es-ES" b="1" dirty="0" smtClean="0">
                <a:solidFill>
                  <a:srgbClr val="0070C0"/>
                </a:solidFill>
              </a:rPr>
              <a:t>discapacidad, </a:t>
            </a:r>
            <a:r>
              <a:rPr lang="es-ES" b="1" dirty="0">
                <a:solidFill>
                  <a:srgbClr val="0070C0"/>
                </a:solidFill>
              </a:rPr>
              <a:t>para evitar que se hagan daño, ya que generalmente </a:t>
            </a:r>
            <a:r>
              <a:rPr lang="es-ES" b="1" dirty="0" smtClean="0">
                <a:solidFill>
                  <a:srgbClr val="0070C0"/>
                </a:solidFill>
              </a:rPr>
              <a:t>tienen un mal hábito que suelen realizar repetidamente.</a:t>
            </a:r>
            <a:endParaRPr lang="es-ES" b="1" dirty="0">
              <a:solidFill>
                <a:srgbClr val="0070C0"/>
              </a:solidFill>
            </a:endParaRPr>
          </a:p>
          <a:p>
            <a:endParaRPr lang="es-ES" dirty="0"/>
          </a:p>
        </p:txBody>
      </p:sp>
      <p:pic>
        <p:nvPicPr>
          <p:cNvPr id="6" name="diap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58320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8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ánico">
  <a:themeElements>
    <a:clrScheme name="Orgánico">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ánico">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ánico">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518</TotalTime>
  <Words>468</Words>
  <Application>Microsoft Office PowerPoint</Application>
  <PresentationFormat>Panorámica</PresentationFormat>
  <Paragraphs>29</Paragraphs>
  <Slides>10</Slides>
  <Notes>0</Notes>
  <HiddenSlides>0</HiddenSlides>
  <MMClips>5</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10</vt:i4>
      </vt:variant>
    </vt:vector>
  </HeadingPairs>
  <TitlesOfParts>
    <vt:vector size="13" baseType="lpstr">
      <vt:lpstr>Arial</vt:lpstr>
      <vt:lpstr>Garamond</vt:lpstr>
      <vt:lpstr>Orgánico</vt:lpstr>
      <vt:lpstr>Desarrollo social y voluntariado</vt:lpstr>
      <vt:lpstr>Presentación de PowerPoint</vt:lpstr>
      <vt:lpstr>FUNSIBA</vt:lpstr>
      <vt:lpstr>Actividades</vt:lpstr>
      <vt:lpstr>Aprendizaje en la fundación</vt:lpstr>
      <vt:lpstr>Aprendizaje en la fundación </vt:lpstr>
      <vt:lpstr>Paciencia</vt:lpstr>
      <vt:lpstr>Práctica de la paciencia</vt:lpstr>
      <vt:lpstr>Práctica de la paciencia</vt:lpstr>
      <vt:lpstr>Creación del proyecto</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Windows User</dc:creator>
  <cp:lastModifiedBy>Windows User</cp:lastModifiedBy>
  <cp:revision>194</cp:revision>
  <dcterms:created xsi:type="dcterms:W3CDTF">2016-02-01T01:56:19Z</dcterms:created>
  <dcterms:modified xsi:type="dcterms:W3CDTF">2016-02-02T01:47:56Z</dcterms:modified>
</cp:coreProperties>
</file>

<file path=docProps/thumbnail.jpeg>
</file>